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6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31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705520"/>
            <a:ext cx="1428750" cy="142875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000250" y="1920971"/>
            <a:ext cx="6572250" cy="5486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294" b="1" kern="0" spc="-1" dirty="0">
                <a:solidFill>
                  <a:srgbClr val="FFFFFF"/>
                </a:solidFill>
              </a:rPr>
              <a:t>Bonrix.biz</a:t>
            </a:r>
            <a:endParaRPr lang="en-US" sz="3294" dirty="0"/>
          </a:p>
        </p:txBody>
      </p:sp>
      <p:sp>
        <p:nvSpPr>
          <p:cNvPr id="5" name="Text 1"/>
          <p:cNvSpPr/>
          <p:nvPr/>
        </p:nvSpPr>
        <p:spPr>
          <a:xfrm>
            <a:off x="2000250" y="2390466"/>
            <a:ext cx="3571875" cy="2743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269" dirty="0">
                <a:solidFill>
                  <a:srgbClr val="E0E0E0"/>
                </a:solidFill>
              </a:rPr>
              <a:t>AI-Powered Tools for the Future</a:t>
            </a:r>
            <a:endParaRPr lang="en-US" sz="1269" dirty="0"/>
          </a:p>
        </p:txBody>
      </p:sp>
      <p:sp>
        <p:nvSpPr>
          <p:cNvPr id="6" name="Text 2"/>
          <p:cNvSpPr/>
          <p:nvPr/>
        </p:nvSpPr>
        <p:spPr>
          <a:xfrm>
            <a:off x="2000250" y="2664775"/>
            <a:ext cx="65722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B0B0B0"/>
                </a:solidFill>
              </a:rPr>
              <a:t>Transforming Workflow and Unlocking New Possibilities with Intelligent Solutions</a:t>
            </a:r>
            <a:endParaRPr lang="en-US" sz="942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57313" y="1110881"/>
            <a:ext cx="6429375" cy="10972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300"/>
              </a:lnSpc>
              <a:buNone/>
            </a:pPr>
            <a:r>
              <a:rPr lang="en-US" sz="3294" b="1" dirty="0">
                <a:solidFill>
                  <a:srgbClr val="FFFFFF"/>
                </a:solidFill>
              </a:rPr>
              <a:t>Ready to Transform Your Workflow?</a:t>
            </a:r>
            <a:endParaRPr lang="en-US" sz="3294" dirty="0"/>
          </a:p>
        </p:txBody>
      </p:sp>
      <p:sp>
        <p:nvSpPr>
          <p:cNvPr id="4" name="Text 1"/>
          <p:cNvSpPr/>
          <p:nvPr/>
        </p:nvSpPr>
        <p:spPr>
          <a:xfrm>
            <a:off x="2556570" y="2379566"/>
            <a:ext cx="4030833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69" dirty="0">
                <a:solidFill>
                  <a:srgbClr val="E0E0E0"/>
                </a:solidFill>
              </a:rPr>
              <a:t>Join </a:t>
            </a:r>
            <a:r>
              <a:rPr lang="en-US" sz="1193" b="1" dirty="0">
                <a:solidFill>
                  <a:srgbClr val="00D4FF"/>
                </a:solidFill>
              </a:rPr>
              <a:t>thousands of businesses</a:t>
            </a:r>
            <a:r>
              <a:rPr lang="en-US" sz="1269" dirty="0">
                <a:solidFill>
                  <a:srgbClr val="E0E0E0"/>
                </a:solidFill>
              </a:rPr>
              <a:t> leveraging Bonrix AI.</a:t>
            </a:r>
            <a:endParaRPr lang="en-US" sz="1269" dirty="0"/>
          </a:p>
        </p:txBody>
      </p:sp>
      <p:sp>
        <p:nvSpPr>
          <p:cNvPr id="5" name="Shape 2"/>
          <p:cNvSpPr/>
          <p:nvPr/>
        </p:nvSpPr>
        <p:spPr>
          <a:xfrm>
            <a:off x="2071688" y="2865341"/>
            <a:ext cx="357188" cy="357188"/>
          </a:xfrm>
          <a:prstGeom prst="ellipse">
            <a:avLst/>
          </a:prstGeom>
          <a:solidFill>
            <a:srgbClr val="00D4FF">
              <a:alpha val="5000"/>
            </a:srgbClr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556" y="2958210"/>
            <a:ext cx="171450" cy="1714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571750" y="2865341"/>
            <a:ext cx="4500563" cy="1671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Explore Our Solutions</a:t>
            </a:r>
            <a:endParaRPr lang="en-US" sz="885" dirty="0"/>
          </a:p>
        </p:txBody>
      </p:sp>
      <p:sp>
        <p:nvSpPr>
          <p:cNvPr id="8" name="Text 4"/>
          <p:cNvSpPr/>
          <p:nvPr/>
        </p:nvSpPr>
        <p:spPr>
          <a:xfrm>
            <a:off x="2571750" y="3061069"/>
            <a:ext cx="4500563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Visit Bonrix.biz to discover AI-powered products tailored to your needs.</a:t>
            </a:r>
            <a:endParaRPr lang="en-US" sz="834" dirty="0"/>
          </a:p>
        </p:txBody>
      </p:sp>
      <p:sp>
        <p:nvSpPr>
          <p:cNvPr id="9" name="Shape 5"/>
          <p:cNvSpPr/>
          <p:nvPr/>
        </p:nvSpPr>
        <p:spPr>
          <a:xfrm>
            <a:off x="2071688" y="3346819"/>
            <a:ext cx="357188" cy="357188"/>
          </a:xfrm>
          <a:prstGeom prst="ellipse">
            <a:avLst/>
          </a:prstGeom>
          <a:solidFill>
            <a:srgbClr val="FF6B9D">
              <a:alpha val="5000"/>
            </a:srgbClr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841" y="3439688"/>
            <a:ext cx="192881" cy="17145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571750" y="3346819"/>
            <a:ext cx="4500563" cy="1671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Request a Personalized Demo</a:t>
            </a:r>
            <a:endParaRPr lang="en-US" sz="885" dirty="0"/>
          </a:p>
        </p:txBody>
      </p:sp>
      <p:sp>
        <p:nvSpPr>
          <p:cNvPr id="12" name="Text 7"/>
          <p:cNvSpPr/>
          <p:nvPr/>
        </p:nvSpPr>
        <p:spPr>
          <a:xfrm>
            <a:off x="2571750" y="3542547"/>
            <a:ext cx="4500563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See how Bonrix AI addresses your specific challenges.</a:t>
            </a:r>
            <a:endParaRPr lang="en-US" sz="834" dirty="0"/>
          </a:p>
        </p:txBody>
      </p:sp>
      <p:sp>
        <p:nvSpPr>
          <p:cNvPr id="13" name="Shape 8"/>
          <p:cNvSpPr/>
          <p:nvPr/>
        </p:nvSpPr>
        <p:spPr>
          <a:xfrm>
            <a:off x="2071688" y="3828297"/>
            <a:ext cx="357188" cy="357188"/>
          </a:xfrm>
          <a:prstGeom prst="ellipse">
            <a:avLst/>
          </a:prstGeom>
          <a:solidFill>
            <a:srgbClr val="FF6B9D">
              <a:alpha val="15000"/>
            </a:srgbClr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25" y="3921165"/>
            <a:ext cx="214313" cy="17145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2571750" y="3828297"/>
            <a:ext cx="4500563" cy="1671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Connect with Our Team</a:t>
            </a:r>
            <a:endParaRPr lang="en-US" sz="885" dirty="0"/>
          </a:p>
        </p:txBody>
      </p:sp>
      <p:sp>
        <p:nvSpPr>
          <p:cNvPr id="16" name="Text 10"/>
          <p:cNvSpPr/>
          <p:nvPr/>
        </p:nvSpPr>
        <p:spPr>
          <a:xfrm>
            <a:off x="2571750" y="4024024"/>
            <a:ext cx="4500563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Contact us to discuss custom AI solutions for your organization.</a:t>
            </a:r>
            <a:endParaRPr lang="en-US" sz="834" dirty="0"/>
          </a:p>
        </p:txBody>
      </p:sp>
      <p:sp>
        <p:nvSpPr>
          <p:cNvPr id="17" name="Text 11"/>
          <p:cNvSpPr/>
          <p:nvPr/>
        </p:nvSpPr>
        <p:spPr>
          <a:xfrm>
            <a:off x="2685910" y="4366924"/>
            <a:ext cx="3772151" cy="237167"/>
          </a:xfrm>
          <a:prstGeom prst="rect">
            <a:avLst/>
          </a:prstGeom>
          <a:noFill/>
          <a:ln/>
        </p:spPr>
        <p:txBody>
          <a:bodyPr wrap="none" lIns="0" tIns="68072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42" dirty="0">
                <a:solidFill>
                  <a:srgbClr val="B0B0B0"/>
                </a:solidFill>
              </a:rPr>
              <a:t>The future of intelligent business is here. </a:t>
            </a:r>
            <a:r>
              <a:rPr lang="en-US" sz="885" b="1" dirty="0">
                <a:solidFill>
                  <a:srgbClr val="FF6B9D"/>
                </a:solidFill>
              </a:rPr>
              <a:t>Let's build it together.</a:t>
            </a:r>
            <a:endParaRPr lang="en-US" sz="942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428625"/>
            <a:ext cx="8715375" cy="4114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FFFFFF"/>
                </a:solidFill>
              </a:rPr>
              <a:t>The AI Advantage</a:t>
            </a:r>
            <a:endParaRPr lang="en-US" sz="2436" dirty="0"/>
          </a:p>
        </p:txBody>
      </p:sp>
      <p:sp>
        <p:nvSpPr>
          <p:cNvPr id="4" name="Text 1"/>
          <p:cNvSpPr/>
          <p:nvPr/>
        </p:nvSpPr>
        <p:spPr>
          <a:xfrm>
            <a:off x="428625" y="954388"/>
            <a:ext cx="8715375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397" b="1" dirty="0">
                <a:solidFill>
                  <a:srgbClr val="FF6B9D"/>
                </a:solidFill>
              </a:rPr>
              <a:t>Transforming Business Workflows</a:t>
            </a:r>
            <a:endParaRPr lang="en-US" sz="1397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120243"/>
            <a:ext cx="2714625" cy="203596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571875" y="2205270"/>
            <a:ext cx="51435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050" dirty="0">
                <a:solidFill>
                  <a:srgbClr val="E0E0E0"/>
                </a:solidFill>
              </a:rPr>
              <a:t>Bonrix provides </a:t>
            </a:r>
            <a:r>
              <a:rPr lang="en-US" sz="987" b="1" dirty="0">
                <a:solidFill>
                  <a:srgbClr val="00D4FF"/>
                </a:solidFill>
              </a:rPr>
              <a:t>cutting-edge artificial intelligence</a:t>
            </a:r>
            <a:r>
              <a:rPr lang="en-US" sz="1050" dirty="0">
                <a:solidFill>
                  <a:srgbClr val="E0E0E0"/>
                </a:solidFill>
              </a:rPr>
              <a:t> to solve real-world business challenges where traditional programming falls short.</a:t>
            </a:r>
            <a:endParaRPr lang="en-US" sz="1050" dirty="0"/>
          </a:p>
        </p:txBody>
      </p:sp>
      <p:sp>
        <p:nvSpPr>
          <p:cNvPr id="7" name="Text 3"/>
          <p:cNvSpPr/>
          <p:nvPr/>
        </p:nvSpPr>
        <p:spPr>
          <a:xfrm>
            <a:off x="3571875" y="2948220"/>
            <a:ext cx="142875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987" b="1" dirty="0">
                <a:solidFill>
                  <a:srgbClr val="FF6B9D"/>
                </a:solidFill>
              </a:rPr>
              <a:t>→</a:t>
            </a:r>
            <a:endParaRPr lang="en-US" sz="987" dirty="0"/>
          </a:p>
        </p:txBody>
      </p:sp>
      <p:sp>
        <p:nvSpPr>
          <p:cNvPr id="8" name="Text 4"/>
          <p:cNvSpPr/>
          <p:nvPr/>
        </p:nvSpPr>
        <p:spPr>
          <a:xfrm>
            <a:off x="3786188" y="2975009"/>
            <a:ext cx="702097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Leveraging</a:t>
            </a:r>
            <a:endParaRPr lang="en-US" sz="942" dirty="0"/>
          </a:p>
        </p:txBody>
      </p:sp>
      <p:sp>
        <p:nvSpPr>
          <p:cNvPr id="9" name="Text 5"/>
          <p:cNvSpPr/>
          <p:nvPr/>
        </p:nvSpPr>
        <p:spPr>
          <a:xfrm>
            <a:off x="4488284" y="2975009"/>
            <a:ext cx="1172719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885" b="1" dirty="0">
                <a:solidFill>
                  <a:srgbClr val="00D4FF"/>
                </a:solidFill>
              </a:rPr>
              <a:t>AI/ML applications</a:t>
            </a:r>
            <a:endParaRPr lang="en-US" sz="885" dirty="0"/>
          </a:p>
        </p:txBody>
      </p:sp>
      <p:sp>
        <p:nvSpPr>
          <p:cNvPr id="10" name="Text 6"/>
          <p:cNvSpPr/>
          <p:nvPr/>
        </p:nvSpPr>
        <p:spPr>
          <a:xfrm>
            <a:off x="5661003" y="2975009"/>
            <a:ext cx="1897977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for practical business solutions</a:t>
            </a:r>
            <a:endParaRPr lang="en-US" sz="942" dirty="0"/>
          </a:p>
        </p:txBody>
      </p:sp>
      <p:sp>
        <p:nvSpPr>
          <p:cNvPr id="11" name="Text 7"/>
          <p:cNvSpPr/>
          <p:nvPr/>
        </p:nvSpPr>
        <p:spPr>
          <a:xfrm>
            <a:off x="3571875" y="3322541"/>
            <a:ext cx="142875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987" b="1" dirty="0">
                <a:solidFill>
                  <a:srgbClr val="FF6B9D"/>
                </a:solidFill>
              </a:rPr>
              <a:t>→</a:t>
            </a:r>
            <a:endParaRPr lang="en-US" sz="987" dirty="0"/>
          </a:p>
        </p:txBody>
      </p:sp>
      <p:sp>
        <p:nvSpPr>
          <p:cNvPr id="12" name="Text 8"/>
          <p:cNvSpPr/>
          <p:nvPr/>
        </p:nvSpPr>
        <p:spPr>
          <a:xfrm>
            <a:off x="3786188" y="3349330"/>
            <a:ext cx="571444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Focus on</a:t>
            </a:r>
            <a:endParaRPr lang="en-US" sz="942" dirty="0"/>
          </a:p>
        </p:txBody>
      </p:sp>
      <p:sp>
        <p:nvSpPr>
          <p:cNvPr id="13" name="Text 9"/>
          <p:cNvSpPr/>
          <p:nvPr/>
        </p:nvSpPr>
        <p:spPr>
          <a:xfrm>
            <a:off x="4357632" y="3349330"/>
            <a:ext cx="1800895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885" b="1" dirty="0">
                <a:solidFill>
                  <a:srgbClr val="00D4FF"/>
                </a:solidFill>
              </a:rPr>
              <a:t>transforming everyday tasks</a:t>
            </a:r>
            <a:endParaRPr lang="en-US" sz="885" dirty="0"/>
          </a:p>
        </p:txBody>
      </p:sp>
      <p:sp>
        <p:nvSpPr>
          <p:cNvPr id="14" name="Text 10"/>
          <p:cNvSpPr/>
          <p:nvPr/>
        </p:nvSpPr>
        <p:spPr>
          <a:xfrm>
            <a:off x="6158526" y="3349330"/>
            <a:ext cx="1504736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with intelligent products</a:t>
            </a:r>
            <a:endParaRPr lang="en-US" sz="942" dirty="0"/>
          </a:p>
        </p:txBody>
      </p:sp>
      <p:sp>
        <p:nvSpPr>
          <p:cNvPr id="15" name="Text 11"/>
          <p:cNvSpPr/>
          <p:nvPr/>
        </p:nvSpPr>
        <p:spPr>
          <a:xfrm>
            <a:off x="3571875" y="3696863"/>
            <a:ext cx="142875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987" b="1" dirty="0">
                <a:solidFill>
                  <a:srgbClr val="FF6B9D"/>
                </a:solidFill>
              </a:rPr>
              <a:t>→</a:t>
            </a:r>
            <a:endParaRPr lang="en-US" sz="987" dirty="0"/>
          </a:p>
        </p:txBody>
      </p:sp>
      <p:sp>
        <p:nvSpPr>
          <p:cNvPr id="16" name="Text 12"/>
          <p:cNvSpPr/>
          <p:nvPr/>
        </p:nvSpPr>
        <p:spPr>
          <a:xfrm>
            <a:off x="3786188" y="3723652"/>
            <a:ext cx="640007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Unlocking</a:t>
            </a:r>
            <a:endParaRPr lang="en-US" sz="942" dirty="0"/>
          </a:p>
        </p:txBody>
      </p:sp>
      <p:sp>
        <p:nvSpPr>
          <p:cNvPr id="17" name="Text 13"/>
          <p:cNvSpPr/>
          <p:nvPr/>
        </p:nvSpPr>
        <p:spPr>
          <a:xfrm>
            <a:off x="4426195" y="3723652"/>
            <a:ext cx="1035286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885" b="1" dirty="0">
                <a:solidFill>
                  <a:srgbClr val="00D4FF"/>
                </a:solidFill>
              </a:rPr>
              <a:t>new possibilities</a:t>
            </a:r>
            <a:endParaRPr lang="en-US" sz="885" dirty="0"/>
          </a:p>
        </p:txBody>
      </p:sp>
      <p:sp>
        <p:nvSpPr>
          <p:cNvPr id="18" name="Text 14"/>
          <p:cNvSpPr/>
          <p:nvPr/>
        </p:nvSpPr>
        <p:spPr>
          <a:xfrm>
            <a:off x="5461481" y="3723652"/>
            <a:ext cx="2487671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for efficiency and customer engagement</a:t>
            </a:r>
            <a:endParaRPr lang="en-US" sz="942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428625"/>
            <a:ext cx="8715375" cy="4114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FFFFFF"/>
                </a:solidFill>
              </a:rPr>
              <a:t>Core AI Philosophy</a:t>
            </a:r>
            <a:endParaRPr lang="en-US" sz="2436" dirty="0"/>
          </a:p>
        </p:txBody>
      </p:sp>
      <p:sp>
        <p:nvSpPr>
          <p:cNvPr id="4" name="Text 1"/>
          <p:cNvSpPr/>
          <p:nvPr/>
        </p:nvSpPr>
        <p:spPr>
          <a:xfrm>
            <a:off x="428625" y="954388"/>
            <a:ext cx="871537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0E0E0"/>
                </a:solidFill>
              </a:rPr>
              <a:t>Intelligence Built on Three Pillars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428625" y="1683051"/>
            <a:ext cx="571500" cy="571500"/>
          </a:xfrm>
          <a:prstGeom prst="rect">
            <a:avLst/>
          </a:prstGeom>
          <a:solidFill>
            <a:srgbClr val="00D4FF">
              <a:alpha val="5000"/>
            </a:srgbClr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825926"/>
            <a:ext cx="285750" cy="2857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28625" y="2397426"/>
            <a:ext cx="2571750" cy="22287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Deep Learning</a:t>
            </a:r>
            <a:endParaRPr lang="en-US" sz="1193" dirty="0"/>
          </a:p>
        </p:txBody>
      </p:sp>
      <p:sp>
        <p:nvSpPr>
          <p:cNvPr id="8" name="Text 4"/>
          <p:cNvSpPr/>
          <p:nvPr/>
        </p:nvSpPr>
        <p:spPr>
          <a:xfrm>
            <a:off x="428625" y="2763180"/>
            <a:ext cx="2571750" cy="58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Our </a:t>
            </a:r>
            <a:r>
              <a:rPr lang="en-US" sz="784" b="1" dirty="0">
                <a:solidFill>
                  <a:srgbClr val="00D4FF"/>
                </a:solidFill>
              </a:rPr>
              <a:t>neural networks</a:t>
            </a:r>
            <a:r>
              <a:rPr lang="en-US" sz="834" dirty="0">
                <a:solidFill>
                  <a:srgbClr val="D0D0D0"/>
                </a:solidFill>
              </a:rPr>
              <a:t> process data with human-like intuition, recognizing patterns and making </a:t>
            </a:r>
            <a:r>
              <a:rPr lang="en-US" sz="784" b="1" dirty="0">
                <a:solidFill>
                  <a:srgbClr val="00D4FF"/>
                </a:solidFill>
              </a:rPr>
              <a:t>real-time decisions</a:t>
            </a:r>
            <a:r>
              <a:rPr lang="en-US" sz="834" dirty="0">
                <a:solidFill>
                  <a:srgbClr val="D0D0D0"/>
                </a:solidFill>
              </a:rPr>
              <a:t> with remarkable accuracy.</a:t>
            </a:r>
            <a:endParaRPr lang="en-US" sz="834" dirty="0"/>
          </a:p>
        </p:txBody>
      </p:sp>
      <p:sp>
        <p:nvSpPr>
          <p:cNvPr id="9" name="Shape 5"/>
          <p:cNvSpPr/>
          <p:nvPr/>
        </p:nvSpPr>
        <p:spPr>
          <a:xfrm>
            <a:off x="3286125" y="1683051"/>
            <a:ext cx="571500" cy="571500"/>
          </a:xfrm>
          <a:prstGeom prst="rect">
            <a:avLst/>
          </a:prstGeom>
          <a:solidFill>
            <a:srgbClr val="FF6B9D">
              <a:alpha val="5000"/>
            </a:srgbClr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825926"/>
            <a:ext cx="285750" cy="28575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3286125" y="2397426"/>
            <a:ext cx="2571750" cy="22287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Continuous Learning</a:t>
            </a:r>
            <a:endParaRPr lang="en-US" sz="1193" dirty="0"/>
          </a:p>
        </p:txBody>
      </p:sp>
      <p:sp>
        <p:nvSpPr>
          <p:cNvPr id="12" name="Text 7"/>
          <p:cNvSpPr/>
          <p:nvPr/>
        </p:nvSpPr>
        <p:spPr>
          <a:xfrm>
            <a:off x="3286125" y="2763180"/>
            <a:ext cx="2571750" cy="58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Our systems </a:t>
            </a:r>
            <a:r>
              <a:rPr lang="en-US" sz="784" b="1" dirty="0">
                <a:solidFill>
                  <a:srgbClr val="FF6B9D"/>
                </a:solidFill>
              </a:rPr>
              <a:t>evolve with your needs</a:t>
            </a:r>
            <a:r>
              <a:rPr lang="en-US" sz="834" dirty="0">
                <a:solidFill>
                  <a:srgbClr val="D0D0D0"/>
                </a:solidFill>
              </a:rPr>
              <a:t>, improving performance through reinforcement learning and </a:t>
            </a:r>
            <a:r>
              <a:rPr lang="en-US" sz="784" b="1" dirty="0">
                <a:solidFill>
                  <a:srgbClr val="FF6B9D"/>
                </a:solidFill>
              </a:rPr>
              <a:t>user feedback</a:t>
            </a:r>
            <a:r>
              <a:rPr lang="en-US" sz="834" dirty="0">
                <a:solidFill>
                  <a:srgbClr val="D0D0D0"/>
                </a:solidFill>
              </a:rPr>
              <a:t> mechanisms.</a:t>
            </a:r>
            <a:endParaRPr lang="en-US" sz="834" dirty="0"/>
          </a:p>
        </p:txBody>
      </p:sp>
      <p:sp>
        <p:nvSpPr>
          <p:cNvPr id="13" name="Shape 8"/>
          <p:cNvSpPr/>
          <p:nvPr/>
        </p:nvSpPr>
        <p:spPr>
          <a:xfrm>
            <a:off x="6143625" y="1683051"/>
            <a:ext cx="571500" cy="571500"/>
          </a:xfrm>
          <a:prstGeom prst="rect">
            <a:avLst/>
          </a:prstGeom>
          <a:solidFill>
            <a:srgbClr val="FF6B9D">
              <a:alpha val="15000"/>
            </a:srgbClr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0" y="1825926"/>
            <a:ext cx="285750" cy="28575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143625" y="2397426"/>
            <a:ext cx="2571750" cy="22287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Privacy Focused</a:t>
            </a:r>
            <a:endParaRPr lang="en-US" sz="1193" dirty="0"/>
          </a:p>
        </p:txBody>
      </p:sp>
      <p:sp>
        <p:nvSpPr>
          <p:cNvPr id="16" name="Text 10"/>
          <p:cNvSpPr/>
          <p:nvPr/>
        </p:nvSpPr>
        <p:spPr>
          <a:xfrm>
            <a:off x="6143625" y="2763180"/>
            <a:ext cx="2571750" cy="58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Federated learning models ensure your </a:t>
            </a:r>
            <a:r>
              <a:rPr lang="en-US" sz="784" b="1" dirty="0">
                <a:solidFill>
                  <a:srgbClr val="00D4FF"/>
                </a:solidFill>
              </a:rPr>
              <a:t>data never leaves</a:t>
            </a:r>
            <a:r>
              <a:rPr lang="en-US" sz="834" dirty="0">
                <a:solidFill>
                  <a:srgbClr val="D0D0D0"/>
                </a:solidFill>
              </a:rPr>
              <a:t> your devices while benefiting from </a:t>
            </a:r>
            <a:r>
              <a:rPr lang="en-US" sz="784" b="1" dirty="0">
                <a:solidFill>
                  <a:srgbClr val="00D4FF"/>
                </a:solidFill>
              </a:rPr>
              <a:t>collective intelligence</a:t>
            </a:r>
            <a:r>
              <a:rPr lang="en-US" sz="834" dirty="0">
                <a:solidFill>
                  <a:srgbClr val="D0D0D0"/>
                </a:solidFill>
              </a:rPr>
              <a:t>.</a:t>
            </a:r>
            <a:endParaRPr lang="en-US" sz="834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357188"/>
            <a:ext cx="8715375" cy="37716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226" b="1" dirty="0">
                <a:solidFill>
                  <a:srgbClr val="FFFFFF"/>
                </a:solidFill>
              </a:rPr>
              <a:t>Revolutionizing E-commerce</a:t>
            </a:r>
            <a:endParaRPr lang="en-US" sz="2226" dirty="0"/>
          </a:p>
        </p:txBody>
      </p:sp>
      <p:sp>
        <p:nvSpPr>
          <p:cNvPr id="4" name="Text 1"/>
          <p:cNvSpPr/>
          <p:nvPr/>
        </p:nvSpPr>
        <p:spPr>
          <a:xfrm>
            <a:off x="428625" y="820080"/>
            <a:ext cx="8715375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193" b="1" dirty="0">
                <a:solidFill>
                  <a:srgbClr val="00D4FF"/>
                </a:solidFill>
              </a:rPr>
              <a:t>Image-to-Image Catalog Search</a:t>
            </a:r>
            <a:endParaRPr lang="en-US" sz="1193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311812"/>
            <a:ext cx="2714625" cy="146137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500438" y="1988139"/>
            <a:ext cx="5214938" cy="462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A </a:t>
            </a:r>
            <a:r>
              <a:rPr lang="en-US" sz="885" b="1" dirty="0">
                <a:solidFill>
                  <a:srgbClr val="00D4FF"/>
                </a:solidFill>
              </a:rPr>
              <a:t>breakthrough AI-powered solution</a:t>
            </a:r>
            <a:r>
              <a:rPr lang="en-US" sz="942" dirty="0">
                <a:solidFill>
                  <a:srgbClr val="E0E0E0"/>
                </a:solidFill>
              </a:rPr>
              <a:t> for e-commerce and retail, transforming how customers discover and shop for products.</a:t>
            </a:r>
            <a:endParaRPr lang="en-US" sz="942" dirty="0"/>
          </a:p>
        </p:txBody>
      </p:sp>
      <p:sp>
        <p:nvSpPr>
          <p:cNvPr id="7" name="Text 3"/>
          <p:cNvSpPr/>
          <p:nvPr/>
        </p:nvSpPr>
        <p:spPr>
          <a:xfrm>
            <a:off x="3500438" y="2736782"/>
            <a:ext cx="5214938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987" b="1" dirty="0">
                <a:solidFill>
                  <a:srgbClr val="FF6B9D"/>
                </a:solidFill>
              </a:rPr>
              <a:t>Key Features &amp; Benefits</a:t>
            </a:r>
            <a:endParaRPr lang="en-US" sz="987" dirty="0"/>
          </a:p>
        </p:txBody>
      </p:sp>
      <p:sp>
        <p:nvSpPr>
          <p:cNvPr id="8" name="Text 4"/>
          <p:cNvSpPr/>
          <p:nvPr/>
        </p:nvSpPr>
        <p:spPr>
          <a:xfrm>
            <a:off x="3500438" y="3065394"/>
            <a:ext cx="107156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42" dirty="0">
                <a:solidFill>
                  <a:srgbClr val="00D4FF"/>
                </a:solidFill>
              </a:rPr>
              <a:t>✦</a:t>
            </a:r>
            <a:endParaRPr lang="en-US" sz="942" dirty="0"/>
          </a:p>
        </p:txBody>
      </p:sp>
      <p:sp>
        <p:nvSpPr>
          <p:cNvPr id="9" name="Text 5"/>
          <p:cNvSpPr/>
          <p:nvPr/>
        </p:nvSpPr>
        <p:spPr>
          <a:xfrm>
            <a:off x="3700463" y="3077896"/>
            <a:ext cx="1342132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6B9D"/>
                </a:solidFill>
              </a:rPr>
              <a:t>Image-to-Image Search:</a:t>
            </a:r>
            <a:endParaRPr lang="en-US" sz="784" dirty="0"/>
          </a:p>
        </p:txBody>
      </p:sp>
      <p:sp>
        <p:nvSpPr>
          <p:cNvPr id="10" name="Text 6"/>
          <p:cNvSpPr/>
          <p:nvPr/>
        </p:nvSpPr>
        <p:spPr>
          <a:xfrm>
            <a:off x="5042595" y="3077896"/>
            <a:ext cx="2932593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Find products visually, eliminating keyword limitations</a:t>
            </a:r>
            <a:endParaRPr lang="en-US" sz="834" dirty="0"/>
          </a:p>
        </p:txBody>
      </p:sp>
      <p:sp>
        <p:nvSpPr>
          <p:cNvPr id="11" name="Text 7"/>
          <p:cNvSpPr/>
          <p:nvPr/>
        </p:nvSpPr>
        <p:spPr>
          <a:xfrm>
            <a:off x="3500438" y="3348270"/>
            <a:ext cx="107156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42" dirty="0">
                <a:solidFill>
                  <a:srgbClr val="00D4FF"/>
                </a:solidFill>
              </a:rPr>
              <a:t>✦</a:t>
            </a:r>
            <a:endParaRPr lang="en-US" sz="942" dirty="0"/>
          </a:p>
        </p:txBody>
      </p:sp>
      <p:sp>
        <p:nvSpPr>
          <p:cNvPr id="12" name="Text 8"/>
          <p:cNvSpPr/>
          <p:nvPr/>
        </p:nvSpPr>
        <p:spPr>
          <a:xfrm>
            <a:off x="3700463" y="3360772"/>
            <a:ext cx="1126313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6B9D"/>
                </a:solidFill>
              </a:rPr>
              <a:t>AI-Driven Discovery:</a:t>
            </a:r>
            <a:endParaRPr lang="en-US" sz="784" dirty="0"/>
          </a:p>
        </p:txBody>
      </p:sp>
      <p:sp>
        <p:nvSpPr>
          <p:cNvPr id="13" name="Text 9"/>
          <p:cNvSpPr/>
          <p:nvPr/>
        </p:nvSpPr>
        <p:spPr>
          <a:xfrm>
            <a:off x="4826775" y="3360772"/>
            <a:ext cx="3084063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Intelligent product recommendations and catalog search</a:t>
            </a:r>
            <a:endParaRPr lang="en-US" sz="834" dirty="0"/>
          </a:p>
        </p:txBody>
      </p:sp>
      <p:sp>
        <p:nvSpPr>
          <p:cNvPr id="14" name="Text 10"/>
          <p:cNvSpPr/>
          <p:nvPr/>
        </p:nvSpPr>
        <p:spPr>
          <a:xfrm>
            <a:off x="3500438" y="3631146"/>
            <a:ext cx="107156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42" dirty="0">
                <a:solidFill>
                  <a:srgbClr val="00D4FF"/>
                </a:solidFill>
              </a:rPr>
              <a:t>✦</a:t>
            </a:r>
            <a:endParaRPr lang="en-US" sz="942" dirty="0"/>
          </a:p>
        </p:txBody>
      </p:sp>
      <p:sp>
        <p:nvSpPr>
          <p:cNvPr id="15" name="Text 11"/>
          <p:cNvSpPr/>
          <p:nvPr/>
        </p:nvSpPr>
        <p:spPr>
          <a:xfrm>
            <a:off x="3700463" y="3643647"/>
            <a:ext cx="809141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6B9D"/>
                </a:solidFill>
              </a:rPr>
              <a:t>Virtual Try-On:</a:t>
            </a:r>
            <a:endParaRPr lang="en-US" sz="784" dirty="0"/>
          </a:p>
        </p:txBody>
      </p:sp>
      <p:sp>
        <p:nvSpPr>
          <p:cNvPr id="16" name="Text 12"/>
          <p:cNvSpPr/>
          <p:nvPr/>
        </p:nvSpPr>
        <p:spPr>
          <a:xfrm>
            <a:off x="4509604" y="3643647"/>
            <a:ext cx="2703547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Enhance customer experience and reduce returns</a:t>
            </a:r>
            <a:endParaRPr lang="en-US" sz="834" dirty="0"/>
          </a:p>
        </p:txBody>
      </p:sp>
      <p:sp>
        <p:nvSpPr>
          <p:cNvPr id="17" name="Text 13"/>
          <p:cNvSpPr/>
          <p:nvPr/>
        </p:nvSpPr>
        <p:spPr>
          <a:xfrm>
            <a:off x="3500438" y="3914022"/>
            <a:ext cx="107156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42" dirty="0">
                <a:solidFill>
                  <a:srgbClr val="00D4FF"/>
                </a:solidFill>
              </a:rPr>
              <a:t>✦</a:t>
            </a:r>
            <a:endParaRPr lang="en-US" sz="942" dirty="0"/>
          </a:p>
        </p:txBody>
      </p:sp>
      <p:sp>
        <p:nvSpPr>
          <p:cNvPr id="18" name="Text 14"/>
          <p:cNvSpPr/>
          <p:nvPr/>
        </p:nvSpPr>
        <p:spPr>
          <a:xfrm>
            <a:off x="3700463" y="3926523"/>
            <a:ext cx="1220158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6B9D"/>
                </a:solidFill>
              </a:rPr>
              <a:t>Smart Prompt Search:</a:t>
            </a:r>
            <a:endParaRPr lang="en-US" sz="784" dirty="0"/>
          </a:p>
        </p:txBody>
      </p:sp>
      <p:sp>
        <p:nvSpPr>
          <p:cNvPr id="19" name="Text 15"/>
          <p:cNvSpPr/>
          <p:nvPr/>
        </p:nvSpPr>
        <p:spPr>
          <a:xfrm>
            <a:off x="4920621" y="3926523"/>
            <a:ext cx="2670284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Advanced search capabilities for complex queries</a:t>
            </a:r>
            <a:endParaRPr lang="en-US" sz="834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357188"/>
            <a:ext cx="8715375" cy="37716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226" b="1" dirty="0">
                <a:solidFill>
                  <a:srgbClr val="FFFFFF"/>
                </a:solidFill>
              </a:rPr>
              <a:t>Seamless Communication</a:t>
            </a:r>
            <a:endParaRPr lang="en-US" sz="2226" dirty="0"/>
          </a:p>
        </p:txBody>
      </p:sp>
      <p:sp>
        <p:nvSpPr>
          <p:cNvPr id="4" name="Text 1"/>
          <p:cNvSpPr/>
          <p:nvPr/>
        </p:nvSpPr>
        <p:spPr>
          <a:xfrm>
            <a:off x="428625" y="820080"/>
            <a:ext cx="8715375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193" b="1" dirty="0">
                <a:solidFill>
                  <a:srgbClr val="00D4FF"/>
                </a:solidFill>
              </a:rPr>
              <a:t>The Bonrix WhatsApp AI Chatbot</a:t>
            </a:r>
            <a:endParaRPr lang="en-US" sz="1193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203121"/>
            <a:ext cx="2428875" cy="182165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14688" y="2223883"/>
            <a:ext cx="5500688" cy="462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Revolutionize your business communication with a </a:t>
            </a:r>
            <a:r>
              <a:rPr lang="en-US" sz="885" b="1" dirty="0">
                <a:solidFill>
                  <a:srgbClr val="FF6B9D"/>
                </a:solidFill>
              </a:rPr>
              <a:t>secure and efficient WhatsApp AI Dashboard</a:t>
            </a:r>
            <a:r>
              <a:rPr lang="en-US" sz="942" dirty="0">
                <a:solidFill>
                  <a:srgbClr val="E0E0E0"/>
                </a:solidFill>
              </a:rPr>
              <a:t> for managing customer interactions.</a:t>
            </a:r>
            <a:endParaRPr lang="en-US" sz="942" dirty="0"/>
          </a:p>
        </p:txBody>
      </p:sp>
      <p:sp>
        <p:nvSpPr>
          <p:cNvPr id="7" name="Text 3"/>
          <p:cNvSpPr/>
          <p:nvPr/>
        </p:nvSpPr>
        <p:spPr>
          <a:xfrm>
            <a:off x="3214688" y="2886801"/>
            <a:ext cx="92952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00D4FF"/>
                </a:solidFill>
              </a:rPr>
              <a:t>✓</a:t>
            </a:r>
            <a:endParaRPr lang="en-US" sz="885" dirty="0"/>
          </a:p>
        </p:txBody>
      </p:sp>
      <p:sp>
        <p:nvSpPr>
          <p:cNvPr id="8" name="Text 4"/>
          <p:cNvSpPr/>
          <p:nvPr/>
        </p:nvSpPr>
        <p:spPr>
          <a:xfrm>
            <a:off x="3443288" y="2899302"/>
            <a:ext cx="789719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AI Dashboard:</a:t>
            </a:r>
            <a:endParaRPr lang="en-US" sz="784" dirty="0"/>
          </a:p>
        </p:txBody>
      </p:sp>
      <p:sp>
        <p:nvSpPr>
          <p:cNvPr id="9" name="Text 5"/>
          <p:cNvSpPr/>
          <p:nvPr/>
        </p:nvSpPr>
        <p:spPr>
          <a:xfrm>
            <a:off x="4233007" y="2899302"/>
            <a:ext cx="4155039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Seamless, secure, and efficient management of WhatsApp business interactions</a:t>
            </a:r>
            <a:endParaRPr lang="en-US" sz="834" dirty="0"/>
          </a:p>
        </p:txBody>
      </p:sp>
      <p:sp>
        <p:nvSpPr>
          <p:cNvPr id="10" name="Text 6"/>
          <p:cNvSpPr/>
          <p:nvPr/>
        </p:nvSpPr>
        <p:spPr>
          <a:xfrm>
            <a:off x="3214688" y="3198251"/>
            <a:ext cx="92952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00D4FF"/>
                </a:solidFill>
              </a:rPr>
              <a:t>✓</a:t>
            </a:r>
            <a:endParaRPr lang="en-US" sz="885" dirty="0"/>
          </a:p>
        </p:txBody>
      </p:sp>
      <p:sp>
        <p:nvSpPr>
          <p:cNvPr id="11" name="Text 7"/>
          <p:cNvSpPr/>
          <p:nvPr/>
        </p:nvSpPr>
        <p:spPr>
          <a:xfrm>
            <a:off x="3443288" y="3210753"/>
            <a:ext cx="921265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24/7 Availability:</a:t>
            </a:r>
            <a:endParaRPr lang="en-US" sz="784" dirty="0"/>
          </a:p>
        </p:txBody>
      </p:sp>
      <p:sp>
        <p:nvSpPr>
          <p:cNvPr id="12" name="Text 8"/>
          <p:cNvSpPr/>
          <p:nvPr/>
        </p:nvSpPr>
        <p:spPr>
          <a:xfrm>
            <a:off x="4364552" y="3210753"/>
            <a:ext cx="2519651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Instant responses and support around the clock</a:t>
            </a:r>
            <a:endParaRPr lang="en-US" sz="834" dirty="0"/>
          </a:p>
        </p:txBody>
      </p:sp>
      <p:sp>
        <p:nvSpPr>
          <p:cNvPr id="13" name="Text 9"/>
          <p:cNvSpPr/>
          <p:nvPr/>
        </p:nvSpPr>
        <p:spPr>
          <a:xfrm>
            <a:off x="3214688" y="3509702"/>
            <a:ext cx="92952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00D4FF"/>
                </a:solidFill>
              </a:rPr>
              <a:t>✓</a:t>
            </a:r>
            <a:endParaRPr lang="en-US" sz="885" dirty="0"/>
          </a:p>
        </p:txBody>
      </p:sp>
      <p:sp>
        <p:nvSpPr>
          <p:cNvPr id="14" name="Text 10"/>
          <p:cNvSpPr/>
          <p:nvPr/>
        </p:nvSpPr>
        <p:spPr>
          <a:xfrm>
            <a:off x="3443288" y="3522204"/>
            <a:ext cx="598150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Scalability:</a:t>
            </a:r>
            <a:endParaRPr lang="en-US" sz="784" dirty="0"/>
          </a:p>
        </p:txBody>
      </p:sp>
      <p:sp>
        <p:nvSpPr>
          <p:cNvPr id="15" name="Text 11"/>
          <p:cNvSpPr/>
          <p:nvPr/>
        </p:nvSpPr>
        <p:spPr>
          <a:xfrm>
            <a:off x="4041437" y="3522204"/>
            <a:ext cx="2593935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Easily handle a high volume of customer inquiries</a:t>
            </a:r>
            <a:endParaRPr lang="en-US" sz="834" dirty="0"/>
          </a:p>
        </p:txBody>
      </p:sp>
      <p:sp>
        <p:nvSpPr>
          <p:cNvPr id="16" name="Text 12"/>
          <p:cNvSpPr/>
          <p:nvPr/>
        </p:nvSpPr>
        <p:spPr>
          <a:xfrm>
            <a:off x="3214688" y="3821153"/>
            <a:ext cx="92952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00D4FF"/>
                </a:solidFill>
              </a:rPr>
              <a:t>✓</a:t>
            </a:r>
            <a:endParaRPr lang="en-US" sz="885" dirty="0"/>
          </a:p>
        </p:txBody>
      </p:sp>
      <p:sp>
        <p:nvSpPr>
          <p:cNvPr id="17" name="Text 13"/>
          <p:cNvSpPr/>
          <p:nvPr/>
        </p:nvSpPr>
        <p:spPr>
          <a:xfrm>
            <a:off x="3443288" y="3833654"/>
            <a:ext cx="1165882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Conversion Tracking:</a:t>
            </a:r>
            <a:endParaRPr lang="en-US" sz="784" dirty="0"/>
          </a:p>
        </p:txBody>
      </p:sp>
      <p:sp>
        <p:nvSpPr>
          <p:cNvPr id="18" name="Text 14"/>
          <p:cNvSpPr/>
          <p:nvPr/>
        </p:nvSpPr>
        <p:spPr>
          <a:xfrm>
            <a:off x="4609170" y="3833654"/>
            <a:ext cx="3329574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Manage all WhatsApp chats and track conversions without code</a:t>
            </a:r>
            <a:endParaRPr lang="en-US" sz="834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428625"/>
            <a:ext cx="8715375" cy="4114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FFFFFF"/>
                </a:solidFill>
              </a:rPr>
              <a:t>Redefining Digital Conversations</a:t>
            </a:r>
            <a:endParaRPr lang="en-US" sz="2436" dirty="0"/>
          </a:p>
        </p:txBody>
      </p:sp>
      <p:sp>
        <p:nvSpPr>
          <p:cNvPr id="4" name="Text 1"/>
          <p:cNvSpPr/>
          <p:nvPr/>
        </p:nvSpPr>
        <p:spPr>
          <a:xfrm>
            <a:off x="428625" y="954388"/>
            <a:ext cx="8715375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193" b="1" dirty="0">
                <a:solidFill>
                  <a:srgbClr val="FF6B9D"/>
                </a:solidFill>
              </a:rPr>
              <a:t>AI ChatBot for Websites</a:t>
            </a:r>
            <a:endParaRPr lang="en-US" sz="1193" dirty="0"/>
          </a:p>
        </p:txBody>
      </p:sp>
      <p:sp>
        <p:nvSpPr>
          <p:cNvPr id="5" name="Text 2"/>
          <p:cNvSpPr/>
          <p:nvPr/>
        </p:nvSpPr>
        <p:spPr>
          <a:xfrm>
            <a:off x="428625" y="2096719"/>
            <a:ext cx="521493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050" dirty="0">
                <a:solidFill>
                  <a:srgbClr val="E0E0E0"/>
                </a:solidFill>
              </a:rPr>
              <a:t>Transform your website from a </a:t>
            </a:r>
            <a:r>
              <a:rPr lang="en-US" sz="987" b="1" dirty="0">
                <a:solidFill>
                  <a:srgbClr val="00D4FF"/>
                </a:solidFill>
              </a:rPr>
              <a:t>static brochure</a:t>
            </a:r>
            <a:r>
              <a:rPr lang="en-US" sz="1050" dirty="0">
                <a:solidFill>
                  <a:srgbClr val="E0E0E0"/>
                </a:solidFill>
              </a:rPr>
              <a:t> into an </a:t>
            </a:r>
            <a:r>
              <a:rPr lang="en-US" sz="987" b="1" dirty="0">
                <a:solidFill>
                  <a:srgbClr val="00D4FF"/>
                </a:solidFill>
              </a:rPr>
              <a:t>intelligent, responsive</a:t>
            </a:r>
            <a:r>
              <a:rPr lang="en-US" sz="1050" dirty="0">
                <a:solidFill>
                  <a:srgbClr val="E0E0E0"/>
                </a:solidFill>
              </a:rPr>
              <a:t> digital platform that thinks, responds, and engages like a human.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428625" y="2839669"/>
            <a:ext cx="92952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6B9D"/>
                </a:solidFill>
              </a:rPr>
              <a:t>✓</a:t>
            </a:r>
            <a:endParaRPr lang="en-US" sz="885" dirty="0"/>
          </a:p>
        </p:txBody>
      </p:sp>
      <p:sp>
        <p:nvSpPr>
          <p:cNvPr id="7" name="Text 4"/>
          <p:cNvSpPr/>
          <p:nvPr/>
        </p:nvSpPr>
        <p:spPr>
          <a:xfrm>
            <a:off x="628650" y="2839669"/>
            <a:ext cx="2300288" cy="1828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00D4FF"/>
                </a:solidFill>
              </a:rPr>
              <a:t>Beyond Automation</a:t>
            </a:r>
            <a:endParaRPr lang="en-US" sz="784" dirty="0"/>
          </a:p>
        </p:txBody>
      </p:sp>
      <p:sp>
        <p:nvSpPr>
          <p:cNvPr id="8" name="Text 5"/>
          <p:cNvSpPr/>
          <p:nvPr/>
        </p:nvSpPr>
        <p:spPr>
          <a:xfrm>
            <a:off x="628650" y="3063608"/>
            <a:ext cx="2272968" cy="3382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Meaningful, personalized interactions that build genuine customer relationships</a:t>
            </a:r>
            <a:endParaRPr lang="en-US" sz="834" dirty="0"/>
          </a:p>
        </p:txBody>
      </p:sp>
      <p:sp>
        <p:nvSpPr>
          <p:cNvPr id="9" name="Text 6"/>
          <p:cNvSpPr/>
          <p:nvPr/>
        </p:nvSpPr>
        <p:spPr>
          <a:xfrm>
            <a:off x="3143250" y="2839669"/>
            <a:ext cx="92952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6B9D"/>
                </a:solidFill>
              </a:rPr>
              <a:t>✓</a:t>
            </a:r>
            <a:endParaRPr lang="en-US" sz="885" dirty="0"/>
          </a:p>
        </p:txBody>
      </p:sp>
      <p:sp>
        <p:nvSpPr>
          <p:cNvPr id="10" name="Text 7"/>
          <p:cNvSpPr/>
          <p:nvPr/>
        </p:nvSpPr>
        <p:spPr>
          <a:xfrm>
            <a:off x="3343275" y="2839669"/>
            <a:ext cx="2300288" cy="1828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00D4FF"/>
                </a:solidFill>
              </a:rPr>
              <a:t>Grounded in Content</a:t>
            </a:r>
            <a:endParaRPr lang="en-US" sz="784" dirty="0"/>
          </a:p>
        </p:txBody>
      </p:sp>
      <p:sp>
        <p:nvSpPr>
          <p:cNvPr id="11" name="Text 8"/>
          <p:cNvSpPr/>
          <p:nvPr/>
        </p:nvSpPr>
        <p:spPr>
          <a:xfrm>
            <a:off x="3343275" y="3063608"/>
            <a:ext cx="2284744" cy="3382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AI trained on your specific website content for accurate answers</a:t>
            </a:r>
            <a:endParaRPr lang="en-US" sz="834" dirty="0"/>
          </a:p>
        </p:txBody>
      </p:sp>
      <p:sp>
        <p:nvSpPr>
          <p:cNvPr id="12" name="Text 9"/>
          <p:cNvSpPr/>
          <p:nvPr/>
        </p:nvSpPr>
        <p:spPr>
          <a:xfrm>
            <a:off x="428625" y="3559708"/>
            <a:ext cx="92952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6B9D"/>
                </a:solidFill>
              </a:rPr>
              <a:t>✓</a:t>
            </a:r>
            <a:endParaRPr lang="en-US" sz="885" dirty="0"/>
          </a:p>
        </p:txBody>
      </p:sp>
      <p:sp>
        <p:nvSpPr>
          <p:cNvPr id="13" name="Text 10"/>
          <p:cNvSpPr/>
          <p:nvPr/>
        </p:nvSpPr>
        <p:spPr>
          <a:xfrm>
            <a:off x="628650" y="3559708"/>
            <a:ext cx="2300288" cy="1828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00D4FF"/>
                </a:solidFill>
              </a:rPr>
              <a:t>No-Code Dashboard</a:t>
            </a:r>
            <a:endParaRPr lang="en-US" sz="784" dirty="0"/>
          </a:p>
        </p:txBody>
      </p:sp>
      <p:sp>
        <p:nvSpPr>
          <p:cNvPr id="14" name="Text 11"/>
          <p:cNvSpPr/>
          <p:nvPr/>
        </p:nvSpPr>
        <p:spPr>
          <a:xfrm>
            <a:off x="628650" y="3783648"/>
            <a:ext cx="2256979" cy="3382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Easy setup and real-time analytics without technical complexity</a:t>
            </a:r>
            <a:endParaRPr lang="en-US" sz="834" dirty="0"/>
          </a:p>
        </p:txBody>
      </p:sp>
      <p:sp>
        <p:nvSpPr>
          <p:cNvPr id="15" name="Text 12"/>
          <p:cNvSpPr/>
          <p:nvPr/>
        </p:nvSpPr>
        <p:spPr>
          <a:xfrm>
            <a:off x="3143250" y="3559708"/>
            <a:ext cx="92952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6B9D"/>
                </a:solidFill>
              </a:rPr>
              <a:t>✓</a:t>
            </a:r>
            <a:endParaRPr lang="en-US" sz="885" dirty="0"/>
          </a:p>
        </p:txBody>
      </p:sp>
      <p:sp>
        <p:nvSpPr>
          <p:cNvPr id="16" name="Text 13"/>
          <p:cNvSpPr/>
          <p:nvPr/>
        </p:nvSpPr>
        <p:spPr>
          <a:xfrm>
            <a:off x="3343275" y="3559708"/>
            <a:ext cx="2300288" cy="1828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00D4FF"/>
                </a:solidFill>
              </a:rPr>
              <a:t>Builds Trust</a:t>
            </a:r>
            <a:endParaRPr lang="en-US" sz="784" dirty="0"/>
          </a:p>
        </p:txBody>
      </p:sp>
      <p:sp>
        <p:nvSpPr>
          <p:cNvPr id="17" name="Text 14"/>
          <p:cNvSpPr/>
          <p:nvPr/>
        </p:nvSpPr>
        <p:spPr>
          <a:xfrm>
            <a:off x="3343275" y="3783648"/>
            <a:ext cx="1929957" cy="3382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Transparent, reliable responses that enhance brand credibility</a:t>
            </a:r>
            <a:endParaRPr lang="en-US" sz="834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0" y="2098811"/>
            <a:ext cx="2714625" cy="20359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428625"/>
            <a:ext cx="8715375" cy="41146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36" b="1" dirty="0">
                <a:solidFill>
                  <a:srgbClr val="FFFFFF"/>
                </a:solidFill>
              </a:rPr>
              <a:t>Key Differentiators</a:t>
            </a:r>
            <a:endParaRPr lang="en-US" sz="2436" dirty="0"/>
          </a:p>
        </p:txBody>
      </p:sp>
      <p:sp>
        <p:nvSpPr>
          <p:cNvPr id="4" name="Text 1"/>
          <p:cNvSpPr/>
          <p:nvPr/>
        </p:nvSpPr>
        <p:spPr>
          <a:xfrm>
            <a:off x="428625" y="954388"/>
            <a:ext cx="871537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0E0E0"/>
                </a:solidFill>
              </a:rPr>
              <a:t>Why Bonrix Stands Out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428625" y="1683051"/>
            <a:ext cx="357188" cy="357188"/>
          </a:xfrm>
          <a:prstGeom prst="rect">
            <a:avLst/>
          </a:prstGeom>
          <a:solidFill>
            <a:srgbClr val="00D4FF">
              <a:alpha val="5000"/>
            </a:srgbClr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1775920"/>
            <a:ext cx="214313" cy="1714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00113" y="1759483"/>
            <a:ext cx="1367330" cy="20429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90" b="1" dirty="0">
                <a:solidFill>
                  <a:srgbClr val="FFFFFF"/>
                </a:solidFill>
              </a:rPr>
              <a:t>Real-World AI/ML</a:t>
            </a:r>
            <a:endParaRPr lang="en-US" sz="1090" dirty="0"/>
          </a:p>
        </p:txBody>
      </p:sp>
      <p:sp>
        <p:nvSpPr>
          <p:cNvPr id="8" name="Text 4"/>
          <p:cNvSpPr/>
          <p:nvPr/>
        </p:nvSpPr>
        <p:spPr>
          <a:xfrm>
            <a:off x="428625" y="2154538"/>
            <a:ext cx="3964781" cy="388609"/>
          </a:xfrm>
          <a:prstGeom prst="rect">
            <a:avLst/>
          </a:prstGeom>
          <a:noFill/>
          <a:ln/>
        </p:spPr>
        <p:txBody>
          <a:bodyPr wrap="square" lIns="56134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Focus on solving </a:t>
            </a:r>
            <a:r>
              <a:rPr lang="en-US" sz="784" b="1" dirty="0">
                <a:solidFill>
                  <a:srgbClr val="00D4FF"/>
                </a:solidFill>
              </a:rPr>
              <a:t>practical business problems</a:t>
            </a:r>
            <a:r>
              <a:rPr lang="en-US" sz="834" dirty="0">
                <a:solidFill>
                  <a:srgbClr val="D0D0D0"/>
                </a:solidFill>
              </a:rPr>
              <a:t> where traditional programming falls short.</a:t>
            </a:r>
            <a:endParaRPr lang="en-US" sz="834" dirty="0"/>
          </a:p>
        </p:txBody>
      </p:sp>
      <p:sp>
        <p:nvSpPr>
          <p:cNvPr id="9" name="Shape 5"/>
          <p:cNvSpPr/>
          <p:nvPr/>
        </p:nvSpPr>
        <p:spPr>
          <a:xfrm>
            <a:off x="4750594" y="1683051"/>
            <a:ext cx="357188" cy="357188"/>
          </a:xfrm>
          <a:prstGeom prst="rect">
            <a:avLst/>
          </a:prstGeom>
          <a:solidFill>
            <a:srgbClr val="FF6B9D">
              <a:alpha val="5000"/>
            </a:srgbClr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463" y="1775920"/>
            <a:ext cx="171450" cy="17145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222081" y="1759483"/>
            <a:ext cx="1805667" cy="20429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90" b="1" dirty="0">
                <a:solidFill>
                  <a:srgbClr val="FFFFFF"/>
                </a:solidFill>
              </a:rPr>
              <a:t>Continuous Innovation</a:t>
            </a:r>
            <a:endParaRPr lang="en-US" sz="1090" dirty="0"/>
          </a:p>
        </p:txBody>
      </p:sp>
      <p:sp>
        <p:nvSpPr>
          <p:cNvPr id="12" name="Text 7"/>
          <p:cNvSpPr/>
          <p:nvPr/>
        </p:nvSpPr>
        <p:spPr>
          <a:xfrm>
            <a:off x="4750594" y="2154538"/>
            <a:ext cx="3964781" cy="388609"/>
          </a:xfrm>
          <a:prstGeom prst="rect">
            <a:avLst/>
          </a:prstGeom>
          <a:noFill/>
          <a:ln/>
        </p:spPr>
        <p:txBody>
          <a:bodyPr wrap="square" lIns="56134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Commitment to </a:t>
            </a:r>
            <a:r>
              <a:rPr lang="en-US" sz="784" b="1" dirty="0">
                <a:solidFill>
                  <a:srgbClr val="FF6B9D"/>
                </a:solidFill>
              </a:rPr>
              <a:t>evolving with the latest</a:t>
            </a:r>
            <a:r>
              <a:rPr lang="en-US" sz="834" dirty="0">
                <a:solidFill>
                  <a:srgbClr val="D0D0D0"/>
                </a:solidFill>
              </a:rPr>
              <a:t> AI advancements and market trends.</a:t>
            </a:r>
            <a:endParaRPr lang="en-US" sz="834" dirty="0"/>
          </a:p>
        </p:txBody>
      </p:sp>
      <p:sp>
        <p:nvSpPr>
          <p:cNvPr id="13" name="Shape 8"/>
          <p:cNvSpPr/>
          <p:nvPr/>
        </p:nvSpPr>
        <p:spPr>
          <a:xfrm>
            <a:off x="428625" y="3377543"/>
            <a:ext cx="357188" cy="357188"/>
          </a:xfrm>
          <a:prstGeom prst="rect">
            <a:avLst/>
          </a:prstGeom>
          <a:solidFill>
            <a:srgbClr val="00D4FF">
              <a:alpha val="5000"/>
            </a:srgbClr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09" y="3470411"/>
            <a:ext cx="150019" cy="17145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00113" y="3453975"/>
            <a:ext cx="1412593" cy="20429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90" b="1" dirty="0">
                <a:solidFill>
                  <a:srgbClr val="FFFFFF"/>
                </a:solidFill>
              </a:rPr>
              <a:t>Security &amp; Privacy</a:t>
            </a:r>
            <a:endParaRPr lang="en-US" sz="1090" dirty="0"/>
          </a:p>
        </p:txBody>
      </p:sp>
      <p:sp>
        <p:nvSpPr>
          <p:cNvPr id="16" name="Text 10"/>
          <p:cNvSpPr/>
          <p:nvPr/>
        </p:nvSpPr>
        <p:spPr>
          <a:xfrm>
            <a:off x="428625" y="3849030"/>
            <a:ext cx="3964781" cy="388609"/>
          </a:xfrm>
          <a:prstGeom prst="rect">
            <a:avLst/>
          </a:prstGeom>
          <a:noFill/>
          <a:ln/>
        </p:spPr>
        <p:txBody>
          <a:bodyPr wrap="square" lIns="56134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Utilizing </a:t>
            </a:r>
            <a:r>
              <a:rPr lang="en-US" sz="784" b="1" dirty="0">
                <a:solidFill>
                  <a:srgbClr val="00D4FF"/>
                </a:solidFill>
              </a:rPr>
              <a:t>federated learning</a:t>
            </a:r>
            <a:r>
              <a:rPr lang="en-US" sz="834" dirty="0">
                <a:solidFill>
                  <a:srgbClr val="D0D0D0"/>
                </a:solidFill>
              </a:rPr>
              <a:t> for robust data protection and user privacy.</a:t>
            </a:r>
            <a:endParaRPr lang="en-US" sz="834" dirty="0"/>
          </a:p>
        </p:txBody>
      </p:sp>
      <p:sp>
        <p:nvSpPr>
          <p:cNvPr id="17" name="Shape 11"/>
          <p:cNvSpPr/>
          <p:nvPr/>
        </p:nvSpPr>
        <p:spPr>
          <a:xfrm>
            <a:off x="4750594" y="3377543"/>
            <a:ext cx="357188" cy="357188"/>
          </a:xfrm>
          <a:prstGeom prst="rect">
            <a:avLst/>
          </a:prstGeom>
          <a:solidFill>
            <a:srgbClr val="FF6B9D">
              <a:alpha val="5000"/>
            </a:srgbClr>
          </a:solidFill>
          <a:ln/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3463" y="3470411"/>
            <a:ext cx="171450" cy="17145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5222081" y="3453975"/>
            <a:ext cx="1659806" cy="20429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90" b="1" dirty="0">
                <a:solidFill>
                  <a:srgbClr val="FFFFFF"/>
                </a:solidFill>
              </a:rPr>
              <a:t>Comprehensive Suite</a:t>
            </a:r>
            <a:endParaRPr lang="en-US" sz="1090" dirty="0"/>
          </a:p>
        </p:txBody>
      </p:sp>
      <p:sp>
        <p:nvSpPr>
          <p:cNvPr id="20" name="Text 13"/>
          <p:cNvSpPr/>
          <p:nvPr/>
        </p:nvSpPr>
        <p:spPr>
          <a:xfrm>
            <a:off x="4750594" y="3849030"/>
            <a:ext cx="3964781" cy="388609"/>
          </a:xfrm>
          <a:prstGeom prst="rect">
            <a:avLst/>
          </a:prstGeom>
          <a:noFill/>
          <a:ln/>
        </p:spPr>
        <p:txBody>
          <a:bodyPr wrap="square" lIns="56134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Solutions for </a:t>
            </a:r>
            <a:r>
              <a:rPr lang="en-US" sz="784" b="1" dirty="0">
                <a:solidFill>
                  <a:srgbClr val="FF6B9D"/>
                </a:solidFill>
              </a:rPr>
              <a:t>e-commerce, WhatsApp, and website</a:t>
            </a:r>
            <a:r>
              <a:rPr lang="en-US" sz="834" dirty="0">
                <a:solidFill>
                  <a:srgbClr val="D0D0D0"/>
                </a:solidFill>
              </a:rPr>
              <a:t> engagement in one platform.</a:t>
            </a:r>
            <a:endParaRPr lang="en-US" sz="834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357188"/>
            <a:ext cx="8715375" cy="37716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226" b="1" dirty="0">
                <a:solidFill>
                  <a:srgbClr val="FFFFFF"/>
                </a:solidFill>
              </a:rPr>
              <a:t>Use Case: Boosting E-commerce</a:t>
            </a:r>
            <a:endParaRPr lang="en-US" sz="2226" dirty="0"/>
          </a:p>
        </p:txBody>
      </p:sp>
      <p:sp>
        <p:nvSpPr>
          <p:cNvPr id="4" name="Text 1"/>
          <p:cNvSpPr/>
          <p:nvPr/>
        </p:nvSpPr>
        <p:spPr>
          <a:xfrm>
            <a:off x="428625" y="820080"/>
            <a:ext cx="8715375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B0B0B0"/>
                </a:solidFill>
              </a:rPr>
              <a:t>How Image-to-Image Search Increases Customer Satisfaction and Conversion Rates</a:t>
            </a:r>
            <a:endParaRPr lang="en-US" sz="942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1913799"/>
            <a:ext cx="2286000" cy="22860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3071813" y="1600953"/>
            <a:ext cx="357188" cy="357188"/>
          </a:xfrm>
          <a:prstGeom prst="ellipse">
            <a:avLst/>
          </a:prstGeom>
          <a:solidFill>
            <a:srgbClr val="00A8CC"/>
          </a:solidFill>
          <a:ln/>
        </p:spPr>
      </p:sp>
      <p:sp>
        <p:nvSpPr>
          <p:cNvPr id="7" name="Text 3"/>
          <p:cNvSpPr/>
          <p:nvPr/>
        </p:nvSpPr>
        <p:spPr>
          <a:xfrm>
            <a:off x="3071813" y="1600953"/>
            <a:ext cx="357188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193" b="1" dirty="0">
                <a:solidFill>
                  <a:srgbClr val="1A0B2E"/>
                </a:solidFill>
              </a:rPr>
              <a:t>1</a:t>
            </a:r>
            <a:endParaRPr lang="en-US" sz="1193" dirty="0"/>
          </a:p>
        </p:txBody>
      </p:sp>
      <p:sp>
        <p:nvSpPr>
          <p:cNvPr id="8" name="Text 4"/>
          <p:cNvSpPr/>
          <p:nvPr/>
        </p:nvSpPr>
        <p:spPr>
          <a:xfrm>
            <a:off x="3571875" y="1600953"/>
            <a:ext cx="51435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kern="0" spc="1" dirty="0">
                <a:solidFill>
                  <a:srgbClr val="00D4FF"/>
                </a:solidFill>
              </a:rPr>
              <a:t>Scenario</a:t>
            </a:r>
            <a:endParaRPr lang="en-US" sz="784" dirty="0"/>
          </a:p>
        </p:txBody>
      </p:sp>
      <p:sp>
        <p:nvSpPr>
          <p:cNvPr id="9" name="Text 5"/>
          <p:cNvSpPr/>
          <p:nvPr/>
        </p:nvSpPr>
        <p:spPr>
          <a:xfrm>
            <a:off x="3571875" y="1829553"/>
            <a:ext cx="5143500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Customer Uploads Photo</a:t>
            </a:r>
            <a:endParaRPr lang="en-US" sz="987" dirty="0"/>
          </a:p>
        </p:txBody>
      </p:sp>
      <p:sp>
        <p:nvSpPr>
          <p:cNvPr id="10" name="Text 6"/>
          <p:cNvSpPr/>
          <p:nvPr/>
        </p:nvSpPr>
        <p:spPr>
          <a:xfrm>
            <a:off x="3571875" y="2072441"/>
            <a:ext cx="5143500" cy="3657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A customer finds an item they like and wants to find it in your catalog—but doesn't know what to search for.</a:t>
            </a:r>
            <a:endParaRPr lang="en-US" sz="834" dirty="0"/>
          </a:p>
        </p:txBody>
      </p:sp>
      <p:sp>
        <p:nvSpPr>
          <p:cNvPr id="11" name="Shape 7"/>
          <p:cNvSpPr/>
          <p:nvPr/>
        </p:nvSpPr>
        <p:spPr>
          <a:xfrm>
            <a:off x="3071813" y="2638192"/>
            <a:ext cx="357188" cy="357188"/>
          </a:xfrm>
          <a:prstGeom prst="ellipse">
            <a:avLst/>
          </a:prstGeom>
          <a:solidFill>
            <a:srgbClr val="FF4081"/>
          </a:solidFill>
          <a:ln/>
        </p:spPr>
      </p:sp>
      <p:sp>
        <p:nvSpPr>
          <p:cNvPr id="12" name="Text 8"/>
          <p:cNvSpPr/>
          <p:nvPr/>
        </p:nvSpPr>
        <p:spPr>
          <a:xfrm>
            <a:off x="3071813" y="2638192"/>
            <a:ext cx="357188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193" b="1" dirty="0">
                <a:solidFill>
                  <a:srgbClr val="1A0B2E"/>
                </a:solidFill>
              </a:rPr>
              <a:t>2</a:t>
            </a:r>
            <a:endParaRPr lang="en-US" sz="1193" dirty="0"/>
          </a:p>
        </p:txBody>
      </p:sp>
      <p:sp>
        <p:nvSpPr>
          <p:cNvPr id="13" name="Text 9"/>
          <p:cNvSpPr/>
          <p:nvPr/>
        </p:nvSpPr>
        <p:spPr>
          <a:xfrm>
            <a:off x="3571875" y="2638192"/>
            <a:ext cx="51435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kern="0" spc="1" dirty="0">
                <a:solidFill>
                  <a:srgbClr val="FF6B9D"/>
                </a:solidFill>
              </a:rPr>
              <a:t>Bonrix Solution</a:t>
            </a:r>
            <a:endParaRPr lang="en-US" sz="784" dirty="0"/>
          </a:p>
        </p:txBody>
      </p:sp>
      <p:sp>
        <p:nvSpPr>
          <p:cNvPr id="14" name="Text 10"/>
          <p:cNvSpPr/>
          <p:nvPr/>
        </p:nvSpPr>
        <p:spPr>
          <a:xfrm>
            <a:off x="3571875" y="2866792"/>
            <a:ext cx="5143500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Image-to-Image Search</a:t>
            </a:r>
            <a:endParaRPr lang="en-US" sz="987" dirty="0"/>
          </a:p>
        </p:txBody>
      </p:sp>
      <p:sp>
        <p:nvSpPr>
          <p:cNvPr id="15" name="Text 11"/>
          <p:cNvSpPr/>
          <p:nvPr/>
        </p:nvSpPr>
        <p:spPr>
          <a:xfrm>
            <a:off x="3571875" y="3109680"/>
            <a:ext cx="5143500" cy="3657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Our AI instantly finds the exact product or similar items in your catalog, eliminating keyword limitations.</a:t>
            </a:r>
            <a:endParaRPr lang="en-US" sz="834" dirty="0"/>
          </a:p>
        </p:txBody>
      </p:sp>
      <p:sp>
        <p:nvSpPr>
          <p:cNvPr id="16" name="Shape 12"/>
          <p:cNvSpPr/>
          <p:nvPr/>
        </p:nvSpPr>
        <p:spPr>
          <a:xfrm>
            <a:off x="3071813" y="3675431"/>
            <a:ext cx="357188" cy="357188"/>
          </a:xfrm>
          <a:prstGeom prst="ellipse">
            <a:avLst/>
          </a:prstGeom>
          <a:solidFill>
            <a:srgbClr val="FF6B9D"/>
          </a:solidFill>
          <a:ln/>
        </p:spPr>
      </p:sp>
      <p:sp>
        <p:nvSpPr>
          <p:cNvPr id="17" name="Text 13"/>
          <p:cNvSpPr/>
          <p:nvPr/>
        </p:nvSpPr>
        <p:spPr>
          <a:xfrm>
            <a:off x="3071813" y="3675431"/>
            <a:ext cx="357188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193" b="1" dirty="0">
                <a:solidFill>
                  <a:srgbClr val="1A0B2E"/>
                </a:solidFill>
              </a:rPr>
              <a:t>3</a:t>
            </a:r>
            <a:endParaRPr lang="en-US" sz="1193" dirty="0"/>
          </a:p>
        </p:txBody>
      </p:sp>
      <p:sp>
        <p:nvSpPr>
          <p:cNvPr id="18" name="Text 14"/>
          <p:cNvSpPr/>
          <p:nvPr/>
        </p:nvSpPr>
        <p:spPr>
          <a:xfrm>
            <a:off x="3571875" y="3675431"/>
            <a:ext cx="51435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kern="0" spc="1" dirty="0">
                <a:solidFill>
                  <a:srgbClr val="00D4FF"/>
                </a:solidFill>
              </a:rPr>
              <a:t>Outcome</a:t>
            </a:r>
            <a:endParaRPr lang="en-US" sz="784" dirty="0"/>
          </a:p>
        </p:txBody>
      </p:sp>
      <p:sp>
        <p:nvSpPr>
          <p:cNvPr id="19" name="Text 15"/>
          <p:cNvSpPr/>
          <p:nvPr/>
        </p:nvSpPr>
        <p:spPr>
          <a:xfrm>
            <a:off x="3571875" y="3904031"/>
            <a:ext cx="5143500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Reduced Friction &amp; Higher Sales</a:t>
            </a:r>
            <a:endParaRPr lang="en-US" sz="987" dirty="0"/>
          </a:p>
        </p:txBody>
      </p:sp>
      <p:sp>
        <p:nvSpPr>
          <p:cNvPr id="20" name="Text 16"/>
          <p:cNvSpPr/>
          <p:nvPr/>
        </p:nvSpPr>
        <p:spPr>
          <a:xfrm>
            <a:off x="3571875" y="4146919"/>
            <a:ext cx="5143500" cy="3657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Seamless product discovery, improved customer satisfaction, and increased conversion rates through engaging shopping experience.</a:t>
            </a:r>
            <a:endParaRPr lang="en-US" sz="834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357188"/>
            <a:ext cx="8715375" cy="37716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226" b="1" dirty="0">
                <a:solidFill>
                  <a:srgbClr val="FFFFFF"/>
                </a:solidFill>
              </a:rPr>
              <a:t>Use Case: 24/7 Customer Service</a:t>
            </a:r>
            <a:endParaRPr lang="en-US" sz="2226" dirty="0"/>
          </a:p>
        </p:txBody>
      </p:sp>
      <p:sp>
        <p:nvSpPr>
          <p:cNvPr id="4" name="Text 1"/>
          <p:cNvSpPr/>
          <p:nvPr/>
        </p:nvSpPr>
        <p:spPr>
          <a:xfrm>
            <a:off x="428625" y="820080"/>
            <a:ext cx="8715375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B0B0B0"/>
                </a:solidFill>
              </a:rPr>
              <a:t>Excellence Through Intelligent Automation</a:t>
            </a:r>
            <a:endParaRPr lang="en-US" sz="942" dirty="0"/>
          </a:p>
        </p:txBody>
      </p:sp>
      <p:sp>
        <p:nvSpPr>
          <p:cNvPr id="5" name="Shape 2"/>
          <p:cNvSpPr/>
          <p:nvPr/>
        </p:nvSpPr>
        <p:spPr>
          <a:xfrm>
            <a:off x="428625" y="1398724"/>
            <a:ext cx="428625" cy="428625"/>
          </a:xfrm>
          <a:prstGeom prst="rect">
            <a:avLst/>
          </a:prstGeom>
          <a:solidFill>
            <a:srgbClr val="00D4FF">
              <a:alpha val="5000"/>
            </a:srgbClr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" y="1513024"/>
            <a:ext cx="200025" cy="2000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8700" y="1398724"/>
            <a:ext cx="3400425" cy="15001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683" b="1" kern="0" spc="1" dirty="0">
                <a:solidFill>
                  <a:srgbClr val="00D4FF"/>
                </a:solidFill>
              </a:rPr>
              <a:t>Scenario</a:t>
            </a:r>
            <a:endParaRPr lang="en-US" sz="683" dirty="0"/>
          </a:p>
        </p:txBody>
      </p:sp>
      <p:sp>
        <p:nvSpPr>
          <p:cNvPr id="8" name="Text 4"/>
          <p:cNvSpPr/>
          <p:nvPr/>
        </p:nvSpPr>
        <p:spPr>
          <a:xfrm>
            <a:off x="1028700" y="1591605"/>
            <a:ext cx="340042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Query Outside Hours</a:t>
            </a:r>
            <a:endParaRPr lang="en-US" sz="987" dirty="0"/>
          </a:p>
        </p:txBody>
      </p:sp>
      <p:sp>
        <p:nvSpPr>
          <p:cNvPr id="9" name="Text 5"/>
          <p:cNvSpPr/>
          <p:nvPr/>
        </p:nvSpPr>
        <p:spPr>
          <a:xfrm>
            <a:off x="1028700" y="1834493"/>
            <a:ext cx="3400425" cy="3657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A customer has an urgent question outside of your business hours and needs immediate assistance.</a:t>
            </a:r>
            <a:endParaRPr lang="en-US" sz="834" dirty="0"/>
          </a:p>
        </p:txBody>
      </p:sp>
      <p:sp>
        <p:nvSpPr>
          <p:cNvPr id="10" name="Shape 6"/>
          <p:cNvSpPr/>
          <p:nvPr/>
        </p:nvSpPr>
        <p:spPr>
          <a:xfrm>
            <a:off x="428625" y="2371669"/>
            <a:ext cx="428625" cy="428625"/>
          </a:xfrm>
          <a:prstGeom prst="rect">
            <a:avLst/>
          </a:prstGeom>
          <a:solidFill>
            <a:srgbClr val="FF6B9D">
              <a:alpha val="5000"/>
            </a:srgbClr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22" y="2485969"/>
            <a:ext cx="250031" cy="20002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28700" y="2371669"/>
            <a:ext cx="3400425" cy="15001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683" b="1" kern="0" spc="1" dirty="0">
                <a:solidFill>
                  <a:srgbClr val="FF6B9D"/>
                </a:solidFill>
              </a:rPr>
              <a:t>Bonrix Solution</a:t>
            </a:r>
            <a:endParaRPr lang="en-US" sz="683" dirty="0"/>
          </a:p>
        </p:txBody>
      </p:sp>
      <p:sp>
        <p:nvSpPr>
          <p:cNvPr id="13" name="Text 8"/>
          <p:cNvSpPr/>
          <p:nvPr/>
        </p:nvSpPr>
        <p:spPr>
          <a:xfrm>
            <a:off x="1028700" y="2564550"/>
            <a:ext cx="340042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Instant AI Response</a:t>
            </a:r>
            <a:endParaRPr lang="en-US" sz="987" dirty="0"/>
          </a:p>
        </p:txBody>
      </p:sp>
      <p:sp>
        <p:nvSpPr>
          <p:cNvPr id="14" name="Text 9"/>
          <p:cNvSpPr/>
          <p:nvPr/>
        </p:nvSpPr>
        <p:spPr>
          <a:xfrm>
            <a:off x="1028700" y="2807438"/>
            <a:ext cx="3400425" cy="5485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The AI Chatbot provides an immediate, accurate, and personalized response based on your company's content and knowledge base.</a:t>
            </a:r>
            <a:endParaRPr lang="en-US" sz="834" dirty="0"/>
          </a:p>
        </p:txBody>
      </p:sp>
      <p:sp>
        <p:nvSpPr>
          <p:cNvPr id="15" name="Shape 10"/>
          <p:cNvSpPr/>
          <p:nvPr/>
        </p:nvSpPr>
        <p:spPr>
          <a:xfrm>
            <a:off x="428625" y="3527478"/>
            <a:ext cx="428625" cy="428625"/>
          </a:xfrm>
          <a:prstGeom prst="rect">
            <a:avLst/>
          </a:prstGeom>
          <a:solidFill>
            <a:srgbClr val="FF6B9D">
              <a:alpha val="15000"/>
            </a:srgbClr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3641778"/>
            <a:ext cx="200025" cy="20002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28700" y="3527478"/>
            <a:ext cx="3400425" cy="15001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683" b="1" kern="0" spc="1" dirty="0">
                <a:solidFill>
                  <a:srgbClr val="00D4FF"/>
                </a:solidFill>
              </a:rPr>
              <a:t>Outcome</a:t>
            </a:r>
            <a:endParaRPr lang="en-US" sz="683" dirty="0"/>
          </a:p>
        </p:txBody>
      </p:sp>
      <p:sp>
        <p:nvSpPr>
          <p:cNvPr id="18" name="Text 12"/>
          <p:cNvSpPr/>
          <p:nvPr/>
        </p:nvSpPr>
        <p:spPr>
          <a:xfrm>
            <a:off x="1028700" y="3720359"/>
            <a:ext cx="340042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Business Excellence</a:t>
            </a:r>
            <a:endParaRPr lang="en-US" sz="987" dirty="0"/>
          </a:p>
        </p:txBody>
      </p:sp>
      <p:sp>
        <p:nvSpPr>
          <p:cNvPr id="19" name="Text 13"/>
          <p:cNvSpPr/>
          <p:nvPr/>
        </p:nvSpPr>
        <p:spPr>
          <a:xfrm>
            <a:off x="1028700" y="3963246"/>
            <a:ext cx="3400425" cy="3657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D0D0D0"/>
                </a:solidFill>
              </a:rPr>
              <a:t>Lower operational costs, higher customer satisfaction scores, and improved lead qualification and conversion.</a:t>
            </a:r>
            <a:endParaRPr lang="en-US" sz="834" dirty="0"/>
          </a:p>
        </p:txBody>
      </p:sp>
      <p:sp>
        <p:nvSpPr>
          <p:cNvPr id="20" name="Text 14"/>
          <p:cNvSpPr/>
          <p:nvPr/>
        </p:nvSpPr>
        <p:spPr>
          <a:xfrm>
            <a:off x="4714875" y="1398724"/>
            <a:ext cx="4000500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090" b="1" dirty="0">
                <a:solidFill>
                  <a:srgbClr val="FFFFFF"/>
                </a:solidFill>
              </a:rPr>
              <a:t>Key Benefits</a:t>
            </a:r>
            <a:endParaRPr lang="en-US" sz="1090" dirty="0"/>
          </a:p>
        </p:txBody>
      </p:sp>
      <p:sp>
        <p:nvSpPr>
          <p:cNvPr id="21" name="Shape 15"/>
          <p:cNvSpPr/>
          <p:nvPr/>
        </p:nvSpPr>
        <p:spPr>
          <a:xfrm>
            <a:off x="4714875" y="1891643"/>
            <a:ext cx="285750" cy="285750"/>
          </a:xfrm>
          <a:prstGeom prst="rect">
            <a:avLst/>
          </a:prstGeom>
          <a:solidFill>
            <a:srgbClr val="00D4FF">
              <a:alpha val="15000"/>
            </a:srgbClr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4172" y="1963080"/>
            <a:ext cx="107156" cy="142875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5114925" y="1891643"/>
            <a:ext cx="360045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Instant Response</a:t>
            </a:r>
            <a:endParaRPr lang="en-US" sz="784" dirty="0"/>
          </a:p>
        </p:txBody>
      </p:sp>
      <p:sp>
        <p:nvSpPr>
          <p:cNvPr id="24" name="Text 17"/>
          <p:cNvSpPr/>
          <p:nvPr/>
        </p:nvSpPr>
        <p:spPr>
          <a:xfrm>
            <a:off x="5114925" y="2091668"/>
            <a:ext cx="3600450" cy="15001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727" dirty="0">
                <a:solidFill>
                  <a:srgbClr val="C0C0C0"/>
                </a:solidFill>
              </a:rPr>
              <a:t>No waiting times—customers get answers immediately, 24/7</a:t>
            </a:r>
            <a:endParaRPr lang="en-US" sz="727" dirty="0"/>
          </a:p>
        </p:txBody>
      </p:sp>
      <p:sp>
        <p:nvSpPr>
          <p:cNvPr id="25" name="Shape 18"/>
          <p:cNvSpPr/>
          <p:nvPr/>
        </p:nvSpPr>
        <p:spPr>
          <a:xfrm>
            <a:off x="4714875" y="2384561"/>
            <a:ext cx="285750" cy="285750"/>
          </a:xfrm>
          <a:prstGeom prst="rect">
            <a:avLst/>
          </a:prstGeom>
          <a:solidFill>
            <a:srgbClr val="FF6B9D">
              <a:alpha val="15000"/>
            </a:srgbClr>
          </a:solidFill>
          <a:ln/>
        </p:spPr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6313" y="2455999"/>
            <a:ext cx="142875" cy="142875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5114925" y="2384561"/>
            <a:ext cx="360045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Accuracy</a:t>
            </a:r>
            <a:endParaRPr lang="en-US" sz="784" dirty="0"/>
          </a:p>
        </p:txBody>
      </p:sp>
      <p:sp>
        <p:nvSpPr>
          <p:cNvPr id="28" name="Text 20"/>
          <p:cNvSpPr/>
          <p:nvPr/>
        </p:nvSpPr>
        <p:spPr>
          <a:xfrm>
            <a:off x="5114925" y="2584586"/>
            <a:ext cx="3600450" cy="15001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727" dirty="0">
                <a:solidFill>
                  <a:srgbClr val="C0C0C0"/>
                </a:solidFill>
              </a:rPr>
              <a:t>AI trained on your content ensures precise and reliable answers</a:t>
            </a:r>
            <a:endParaRPr lang="en-US" sz="727" dirty="0"/>
          </a:p>
        </p:txBody>
      </p:sp>
      <p:sp>
        <p:nvSpPr>
          <p:cNvPr id="29" name="Shape 21"/>
          <p:cNvSpPr/>
          <p:nvPr/>
        </p:nvSpPr>
        <p:spPr>
          <a:xfrm>
            <a:off x="4714875" y="2877480"/>
            <a:ext cx="285750" cy="285750"/>
          </a:xfrm>
          <a:prstGeom prst="rect">
            <a:avLst/>
          </a:prstGeom>
          <a:solidFill>
            <a:srgbClr val="00D4FF">
              <a:alpha val="15000"/>
            </a:srgbClr>
          </a:solidFill>
          <a:ln/>
        </p:spPr>
      </p:sp>
      <p:pic>
        <p:nvPicPr>
          <p:cNvPr id="3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5242" y="2948918"/>
            <a:ext cx="125016" cy="142875"/>
          </a:xfrm>
          <a:prstGeom prst="rect">
            <a:avLst/>
          </a:prstGeom>
        </p:spPr>
      </p:pic>
      <p:sp>
        <p:nvSpPr>
          <p:cNvPr id="31" name="Text 22"/>
          <p:cNvSpPr/>
          <p:nvPr/>
        </p:nvSpPr>
        <p:spPr>
          <a:xfrm>
            <a:off x="5114925" y="2877480"/>
            <a:ext cx="360045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Scalability</a:t>
            </a:r>
            <a:endParaRPr lang="en-US" sz="784" dirty="0"/>
          </a:p>
        </p:txBody>
      </p:sp>
      <p:sp>
        <p:nvSpPr>
          <p:cNvPr id="32" name="Text 23"/>
          <p:cNvSpPr/>
          <p:nvPr/>
        </p:nvSpPr>
        <p:spPr>
          <a:xfrm>
            <a:off x="5114925" y="3077505"/>
            <a:ext cx="3600450" cy="15001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727" dirty="0">
                <a:solidFill>
                  <a:srgbClr val="C0C0C0"/>
                </a:solidFill>
              </a:rPr>
              <a:t>Handle unlimited customer inquiries without additional staff</a:t>
            </a:r>
            <a:endParaRPr lang="en-US" sz="727" dirty="0"/>
          </a:p>
        </p:txBody>
      </p:sp>
      <p:sp>
        <p:nvSpPr>
          <p:cNvPr id="33" name="Shape 24"/>
          <p:cNvSpPr/>
          <p:nvPr/>
        </p:nvSpPr>
        <p:spPr>
          <a:xfrm>
            <a:off x="4714875" y="3370399"/>
            <a:ext cx="285750" cy="285750"/>
          </a:xfrm>
          <a:prstGeom prst="rect">
            <a:avLst/>
          </a:prstGeom>
          <a:solidFill>
            <a:srgbClr val="FF6B9D">
              <a:alpha val="15000"/>
            </a:srgbClr>
          </a:solidFill>
          <a:ln/>
        </p:spPr>
      </p:sp>
      <p:pic>
        <p:nvPicPr>
          <p:cNvPr id="34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3102" y="3441836"/>
            <a:ext cx="89297" cy="142875"/>
          </a:xfrm>
          <a:prstGeom prst="rect">
            <a:avLst/>
          </a:prstGeom>
        </p:spPr>
      </p:pic>
      <p:sp>
        <p:nvSpPr>
          <p:cNvPr id="35" name="Text 25"/>
          <p:cNvSpPr/>
          <p:nvPr/>
        </p:nvSpPr>
        <p:spPr>
          <a:xfrm>
            <a:off x="5114925" y="3370399"/>
            <a:ext cx="360045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Cost Reduction</a:t>
            </a:r>
            <a:endParaRPr lang="en-US" sz="784" dirty="0"/>
          </a:p>
        </p:txBody>
      </p:sp>
      <p:sp>
        <p:nvSpPr>
          <p:cNvPr id="36" name="Text 26"/>
          <p:cNvSpPr/>
          <p:nvPr/>
        </p:nvSpPr>
        <p:spPr>
          <a:xfrm>
            <a:off x="5114925" y="3570424"/>
            <a:ext cx="3600450" cy="15001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727" dirty="0">
                <a:solidFill>
                  <a:srgbClr val="C0C0C0"/>
                </a:solidFill>
              </a:rPr>
              <a:t>Reduce support costs while improving customer satisfaction</a:t>
            </a:r>
            <a:endParaRPr lang="en-US" sz="727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697</Words>
  <Application>Microsoft Office PowerPoint</Application>
  <PresentationFormat>On-screen Show (16:9)</PresentationFormat>
  <Paragraphs>135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LENOVO</cp:lastModifiedBy>
  <cp:revision>2</cp:revision>
  <dcterms:created xsi:type="dcterms:W3CDTF">2025-11-24T06:56:27Z</dcterms:created>
  <dcterms:modified xsi:type="dcterms:W3CDTF">2025-11-24T06:59:04Z</dcterms:modified>
</cp:coreProperties>
</file>